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8" r:id="rId1"/>
  </p:sldMasterIdLst>
  <p:sldIdLst>
    <p:sldId id="256" r:id="rId2"/>
    <p:sldId id="265" r:id="rId3"/>
    <p:sldId id="257" r:id="rId4"/>
    <p:sldId id="266" r:id="rId5"/>
    <p:sldId id="258" r:id="rId6"/>
    <p:sldId id="259"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5" d="100"/>
          <a:sy n="135" d="100"/>
        </p:scale>
        <p:origin x="-33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233D26B-DFC2-4248-8ED0-AD3E108CBDD7}" type="datetime1">
              <a:rPr lang="en-US" smtClean="0"/>
              <a:pPr/>
              <a:t>6/14/12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94C003-38E8-486A-9BFD-47E55D87241C}" type="datetime1">
              <a:rPr lang="en-US" smtClean="0"/>
              <a:pPr/>
              <a:t>6/14/12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9EAA3-934B-41DB-B3B1-806F4BE5CC37}" type="datetime1">
              <a:rPr lang="en-US" smtClean="0"/>
              <a:pPr/>
              <a:t>6/14/12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F97F932-D99A-4087-BFB1-EA42FAFC8D2C}" type="datetime1">
              <a:rPr lang="en-US" smtClean="0"/>
              <a:pPr/>
              <a:t>6/14/12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C96367-2F2B-4F6E-ACF4-15FA13738E10}" type="datetime1">
              <a:rPr lang="en-US" smtClean="0"/>
              <a:pPr/>
              <a:t>6/14/12</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523C92-45F4-4C30-810D-4886C1BA69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FB3498D-21C7-408B-8EF5-5B55DEF0BFD5}" type="datetime1">
              <a:rPr lang="en-US" smtClean="0"/>
              <a:pPr/>
              <a:t>6/14/12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DB246E-8FD1-42FF-94A4-E4133095C37A}" type="datetime1">
              <a:rPr lang="en-US" smtClean="0"/>
              <a:pPr/>
              <a:t>6/14/12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3939D4-B818-4372-B1EE-7CB6D5BBC74A}" type="datetime1">
              <a:rPr lang="en-US" smtClean="0"/>
              <a:pPr/>
              <a:t>6/14/12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5E438-4D0D-4834-B658-A90420491D98}" type="datetime1">
              <a:rPr lang="en-US" smtClean="0"/>
              <a:pPr/>
              <a:t>6/14/12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8ADFA-7142-4015-85E6-1712F15FA709}" type="datetime1">
              <a:rPr lang="en-US" smtClean="0"/>
              <a:pPr/>
              <a:t>6/14/12</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581E0-D653-4D78-A48F-41D80498BC7E}" type="datetime1">
              <a:rPr lang="en-US" smtClean="0"/>
              <a:pPr/>
              <a:t>6/14/12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B3AFFF1-9C47-49F0-AE12-AF188F3F4E82}" type="datetime1">
              <a:rPr lang="en-US" smtClean="0"/>
              <a:pPr/>
              <a:t>6/14/12</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8237106-F2ED-405E-BC33-CC3CF426205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729" r:id="rId1"/>
    <p:sldLayoutId id="2147484730" r:id="rId2"/>
    <p:sldLayoutId id="2147484731" r:id="rId3"/>
    <p:sldLayoutId id="2147484732" r:id="rId4"/>
    <p:sldLayoutId id="2147484733" r:id="rId5"/>
    <p:sldLayoutId id="2147484734" r:id="rId6"/>
    <p:sldLayoutId id="2147484735" r:id="rId7"/>
    <p:sldLayoutId id="2147484736" r:id="rId8"/>
    <p:sldLayoutId id="2147484737" r:id="rId9"/>
    <p:sldLayoutId id="2147484738" r:id="rId10"/>
    <p:sldLayoutId id="2147484739" r:id="rId11"/>
  </p:sldLayoutIdLst>
  <p:hf sldNum="0" hdr="0" ft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tlassian.com/why-wiki-collaboration-software?_mid=541437e40cc033f716437227e028d69e&amp;gclid=CPf4h9OuzrACFYje4AodO1NqMQ"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etpaint.com/" TargetMode="Externa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www.atlassian.com/why-wiki-collaboration-software?_mid=541437e40cc033f716437227e028d69e&amp;gclid=CPf4h9OuzrACFYje4AodO1NqMQ" TargetMode="External"/><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http://www.teachersfirst.com/content/wiki/"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wetpaint.com/" TargetMode="External"/><Relationship Id="rId4" Type="http://schemas.openxmlformats.org/officeDocument/2006/relationships/hyperlink" Target="http://en.wikipedia.org/wiki/Ward_Cunningham" TargetMode="External"/><Relationship Id="rId5" Type="http://schemas.openxmlformats.org/officeDocument/2006/relationships/hyperlink" Target="http://books.google.com/books?id=FpE4BuXyWXkC&amp;pg=PA14&amp;lpg=PA14&amp;dq=what+school+leaders+need+to+know+about+digital+technologies,+wiki&amp;source=bl&amp;ots=FrGjBiHagu&amp;sig=JJEj2CSNrWqkBWR3_F5LthijLgY&amp;hl=en&amp;sa=X&amp;ei=SA_aT9W4AaPs6gHk6anLAg&amp;ved=0CGQQ6AEwBQ%23v=onepage&amp;q&amp;f=false" TargetMode="External"/><Relationship Id="rId1" Type="http://schemas.openxmlformats.org/officeDocument/2006/relationships/slideLayout" Target="../slideLayouts/slideLayout2.xml"/><Relationship Id="rId2" Type="http://schemas.openxmlformats.org/officeDocument/2006/relationships/hyperlink" Target="http://www.teachersfirst.com/content/wik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219200" y="4572000"/>
            <a:ext cx="6400800" cy="2044096"/>
          </a:xfrm>
        </p:spPr>
        <p:txBody>
          <a:bodyPr/>
          <a:lstStyle/>
          <a:p>
            <a:r>
              <a:rPr lang="en-US" dirty="0" smtClean="0"/>
              <a:t>Benjamin Randall</a:t>
            </a:r>
          </a:p>
          <a:p>
            <a:r>
              <a:rPr lang="en-US" dirty="0" smtClean="0"/>
              <a:t>Grit 687</a:t>
            </a:r>
          </a:p>
          <a:p>
            <a:r>
              <a:rPr lang="en-US" dirty="0" smtClean="0"/>
              <a:t>Summer 2012</a:t>
            </a:r>
            <a:endParaRPr lang="en-US" dirty="0"/>
          </a:p>
        </p:txBody>
      </p:sp>
      <p:sp>
        <p:nvSpPr>
          <p:cNvPr id="3" name="Title 2"/>
          <p:cNvSpPr>
            <a:spLocks noGrp="1"/>
          </p:cNvSpPr>
          <p:nvPr>
            <p:ph type="ctrTitle"/>
          </p:nvPr>
        </p:nvSpPr>
        <p:spPr>
          <a:xfrm>
            <a:off x="685800" y="2"/>
            <a:ext cx="7772400" cy="5769427"/>
          </a:xfrm>
        </p:spPr>
        <p:txBody>
          <a:bodyPr/>
          <a:lstStyle/>
          <a:p>
            <a:r>
              <a:rPr lang="en-US" dirty="0" smtClean="0"/>
              <a:t>Wiki</a:t>
            </a:r>
            <a:br>
              <a:rPr lang="en-US" dirty="0" smtClean="0"/>
            </a:br>
            <a:r>
              <a:rPr lang="en-US" dirty="0" smtClean="0"/>
              <a:t/>
            </a:r>
            <a:br>
              <a:rPr lang="en-US" dirty="0" smtClean="0"/>
            </a:br>
            <a:r>
              <a:rPr lang="en-US" dirty="0" smtClean="0"/>
              <a:t>Did you know that wiki is Hawaiian for </a:t>
            </a:r>
            <a:r>
              <a:rPr lang="en-US" b="1" u="sng" dirty="0" smtClean="0"/>
              <a:t>fast?</a:t>
            </a:r>
            <a:r>
              <a:rPr lang="en-US" dirty="0" smtClean="0"/>
              <a:t/>
            </a:r>
            <a:br>
              <a:rPr lang="en-US" dirty="0" smtClean="0"/>
            </a:br>
            <a:r>
              <a:rPr lang="en-US" dirty="0" smtClean="0"/>
              <a:t/>
            </a:r>
            <a:br>
              <a:rPr lang="en-US" dirty="0" smtClean="0"/>
            </a:br>
            <a:r>
              <a:rPr lang="en-US" dirty="0" smtClean="0"/>
              <a:t>chapter  2</a:t>
            </a:r>
            <a:br>
              <a:rPr lang="en-US" dirty="0" smtClean="0"/>
            </a:br>
            <a:r>
              <a:rPr lang="en-US" dirty="0"/>
              <a:t/>
            </a:r>
            <a:br>
              <a:rPr lang="en-US" dirty="0"/>
            </a:br>
            <a:r>
              <a:rPr lang="en-US" sz="2000" dirty="0" smtClean="0"/>
              <a:t>What School leaders need to know about digital technology and social media</a:t>
            </a:r>
            <a:br>
              <a:rPr lang="en-US" sz="2000" dirty="0" smtClean="0"/>
            </a:br>
            <a:r>
              <a:rPr lang="en-US" sz="2000" dirty="0" smtClean="0"/>
              <a:t/>
            </a:r>
            <a:br>
              <a:rPr lang="en-US" sz="2000" dirty="0" smtClean="0"/>
            </a:br>
            <a:r>
              <a:rPr lang="en-US" dirty="0"/>
              <a:t/>
            </a:r>
            <a:br>
              <a:rPr lang="en-US" dirty="0"/>
            </a:br>
            <a:endParaRPr lang="en-US" dirty="0"/>
          </a:p>
        </p:txBody>
      </p:sp>
    </p:spTree>
    <p:extLst>
      <p:ext uri="{BB962C8B-B14F-4D97-AF65-F5344CB8AC3E}">
        <p14:creationId xmlns:p14="http://schemas.microsoft.com/office/powerpoint/2010/main" val="22123996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Who</a:t>
            </a:r>
            <a:endParaRPr lang="en-US" dirty="0"/>
          </a:p>
        </p:txBody>
      </p:sp>
      <p:pic>
        <p:nvPicPr>
          <p:cNvPr id="4" name="Content Placeholder 3" descr="220px-Ward_Cunningham_-_Commons-1.jpg"/>
          <p:cNvPicPr>
            <a:picLocks noGrp="1" noChangeAspect="1"/>
          </p:cNvPicPr>
          <p:nvPr>
            <p:ph sz="quarter" idx="13"/>
          </p:nvPr>
        </p:nvPicPr>
        <p:blipFill>
          <a:blip r:embed="rId2">
            <a:extLst>
              <a:ext uri="{28A0092B-C50C-407E-A947-70E740481C1C}">
                <a14:useLocalDpi xmlns:a14="http://schemas.microsoft.com/office/drawing/2010/main" val="0"/>
              </a:ext>
            </a:extLst>
          </a:blip>
          <a:srcRect t="25799" b="25799"/>
          <a:stretch>
            <a:fillRect/>
          </a:stretch>
        </p:blipFill>
        <p:spPr>
          <a:xfrm>
            <a:off x="3027303" y="1693333"/>
            <a:ext cx="2998524" cy="1556926"/>
          </a:xfrm>
        </p:spPr>
      </p:pic>
      <p:sp>
        <p:nvSpPr>
          <p:cNvPr id="5" name="TextBox 4"/>
          <p:cNvSpPr txBox="1"/>
          <p:nvPr/>
        </p:nvSpPr>
        <p:spPr>
          <a:xfrm>
            <a:off x="2032000" y="3715926"/>
            <a:ext cx="4929481" cy="1754327"/>
          </a:xfrm>
          <a:prstGeom prst="rect">
            <a:avLst/>
          </a:prstGeom>
          <a:noFill/>
        </p:spPr>
        <p:txBody>
          <a:bodyPr wrap="square" rtlCol="0">
            <a:spAutoFit/>
          </a:bodyPr>
          <a:lstStyle/>
          <a:p>
            <a:r>
              <a:rPr lang="en-US" dirty="0" smtClean="0"/>
              <a:t>               Ward Cunningham, the inventor of wiki</a:t>
            </a:r>
          </a:p>
          <a:p>
            <a:endParaRPr lang="en-US" dirty="0" smtClean="0"/>
          </a:p>
          <a:p>
            <a:pPr marL="285750" indent="-285750">
              <a:buFont typeface="Arial"/>
              <a:buChar char="•"/>
            </a:pPr>
            <a:r>
              <a:rPr lang="en-US" dirty="0" smtClean="0"/>
              <a:t>American </a:t>
            </a:r>
            <a:r>
              <a:rPr lang="en-US" dirty="0"/>
              <a:t>c</a:t>
            </a:r>
            <a:r>
              <a:rPr lang="en-US" dirty="0" smtClean="0"/>
              <a:t>omputer </a:t>
            </a:r>
            <a:r>
              <a:rPr lang="en-US" dirty="0"/>
              <a:t>p</a:t>
            </a:r>
            <a:r>
              <a:rPr lang="en-US" dirty="0" smtClean="0"/>
              <a:t>rogrammer</a:t>
            </a:r>
            <a:endParaRPr lang="en-US" dirty="0"/>
          </a:p>
          <a:p>
            <a:pPr marL="285750" indent="-285750">
              <a:buFont typeface="Arial"/>
              <a:buChar char="•"/>
            </a:pPr>
            <a:r>
              <a:rPr lang="en-US" dirty="0" smtClean="0"/>
              <a:t>Author of </a:t>
            </a:r>
            <a:r>
              <a:rPr lang="en-US" i="1" dirty="0" smtClean="0"/>
              <a:t>The Wiki Way</a:t>
            </a:r>
          </a:p>
          <a:p>
            <a:pPr marL="285750" indent="-285750">
              <a:buFont typeface="Arial"/>
              <a:buChar char="•"/>
            </a:pPr>
            <a:r>
              <a:rPr lang="en-US" dirty="0" smtClean="0"/>
              <a:t>Constructed the software </a:t>
            </a:r>
            <a:r>
              <a:rPr lang="en-US" dirty="0" err="1" smtClean="0"/>
              <a:t>WikiWikiWay</a:t>
            </a:r>
            <a:r>
              <a:rPr lang="en-US" dirty="0" smtClean="0"/>
              <a:t> in 1994.</a:t>
            </a:r>
          </a:p>
          <a:p>
            <a:pPr marL="285750" indent="-285750">
              <a:buFont typeface="Arial"/>
              <a:buChar char="•"/>
            </a:pPr>
            <a:endParaRPr lang="en-US" dirty="0"/>
          </a:p>
        </p:txBody>
      </p:sp>
    </p:spTree>
    <p:extLst>
      <p:ext uri="{BB962C8B-B14F-4D97-AF65-F5344CB8AC3E}">
        <p14:creationId xmlns:p14="http://schemas.microsoft.com/office/powerpoint/2010/main" val="4125198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Chapter 2</a:t>
            </a:r>
            <a:br>
              <a:rPr lang="en-US" dirty="0" smtClean="0"/>
            </a:br>
            <a:r>
              <a:rPr lang="en-US" dirty="0" smtClean="0"/>
              <a:t> Summary</a:t>
            </a:r>
            <a:endParaRPr lang="en-US" dirty="0"/>
          </a:p>
        </p:txBody>
      </p:sp>
      <p:sp>
        <p:nvSpPr>
          <p:cNvPr id="3" name="Content Placeholder 2"/>
          <p:cNvSpPr>
            <a:spLocks noGrp="1"/>
          </p:cNvSpPr>
          <p:nvPr>
            <p:ph sz="quarter" idx="13"/>
          </p:nvPr>
        </p:nvSpPr>
        <p:spPr/>
        <p:txBody>
          <a:bodyPr>
            <a:normAutofit fontScale="92500" lnSpcReduction="10000"/>
          </a:bodyPr>
          <a:lstStyle/>
          <a:p>
            <a:pPr marL="0" indent="0">
              <a:buNone/>
            </a:pPr>
            <a:endParaRPr lang="en-US" sz="2400" dirty="0" smtClean="0"/>
          </a:p>
          <a:p>
            <a:pPr marL="0" indent="0">
              <a:buNone/>
            </a:pPr>
            <a:r>
              <a:rPr lang="en-US" sz="2400" dirty="0" smtClean="0"/>
              <a:t>     In </a:t>
            </a:r>
            <a:r>
              <a:rPr lang="en-US" sz="2400" dirty="0"/>
              <a:t>Chapter 2, starting on page 13, A "Wiki" </a:t>
            </a:r>
            <a:r>
              <a:rPr lang="en-US" sz="2400" dirty="0" smtClean="0"/>
              <a:t>from, </a:t>
            </a:r>
            <a:r>
              <a:rPr lang="en-US" sz="2400" dirty="0"/>
              <a:t>"What school leaders need to know about digital technology and social </a:t>
            </a:r>
            <a:r>
              <a:rPr lang="en-US" sz="2400" dirty="0" smtClean="0"/>
              <a:t>media," </a:t>
            </a:r>
            <a:r>
              <a:rPr lang="en-US" sz="2400" dirty="0"/>
              <a:t>refers to the following definition provided by Wikipedia</a:t>
            </a:r>
            <a:r>
              <a:rPr lang="en-US" sz="2400" dirty="0" smtClean="0"/>
              <a:t>.</a:t>
            </a:r>
            <a:r>
              <a:rPr lang="en-US" sz="2400" dirty="0"/>
              <a:t>  "A Wiki is a website that allows the easy creation and editing of any number of interlinked web pages via a web browser using a simplified markup language or a text editor." (Wikipedia, 2010</a:t>
            </a:r>
            <a:r>
              <a:rPr lang="en-US" sz="2400" dirty="0" smtClean="0"/>
              <a:t>)  </a:t>
            </a:r>
          </a:p>
          <a:p>
            <a:pPr marL="0" indent="0">
              <a:buNone/>
            </a:pPr>
            <a:r>
              <a:rPr lang="en-US" sz="2400" dirty="0"/>
              <a:t> </a:t>
            </a:r>
            <a:r>
              <a:rPr lang="en-US" sz="2400" dirty="0" smtClean="0"/>
              <a:t>    A Wiki is a web site that allows the viewers to become participants.  We can all edit a true Wiki site, not just the creator.  </a:t>
            </a:r>
          </a:p>
          <a:p>
            <a:pPr marL="0" indent="0">
              <a:buNone/>
            </a:pPr>
            <a:r>
              <a:rPr lang="en-US" sz="2400" dirty="0" smtClean="0"/>
              <a:t>*remember when teachers told students, Don’t use </a:t>
            </a:r>
            <a:r>
              <a:rPr lang="en-US" sz="2400" dirty="0"/>
              <a:t>W</a:t>
            </a:r>
            <a:r>
              <a:rPr lang="en-US" sz="2400" dirty="0" smtClean="0"/>
              <a:t>ikipedia as a resource!  That</a:t>
            </a:r>
            <a:r>
              <a:rPr lang="fr-FR" sz="2400" dirty="0" smtClean="0"/>
              <a:t>’</a:t>
            </a:r>
            <a:r>
              <a:rPr lang="en-US" sz="2400" dirty="0" smtClean="0"/>
              <a:t>s because it is a Wiki site and it can be edited.</a:t>
            </a:r>
            <a:endParaRPr lang="en-US" sz="2400" dirty="0"/>
          </a:p>
        </p:txBody>
      </p:sp>
    </p:spTree>
    <p:extLst>
      <p:ext uri="{BB962C8B-B14F-4D97-AF65-F5344CB8AC3E}">
        <p14:creationId xmlns:p14="http://schemas.microsoft.com/office/powerpoint/2010/main" val="5232705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 you need to </a:t>
            </a:r>
            <a:r>
              <a:rPr lang="en-US" dirty="0"/>
              <a:t>m</a:t>
            </a:r>
            <a:r>
              <a:rPr lang="en-US" dirty="0" smtClean="0"/>
              <a:t>ake a wiki?</a:t>
            </a:r>
            <a:endParaRPr lang="en-US" dirty="0"/>
          </a:p>
        </p:txBody>
      </p:sp>
      <p:sp>
        <p:nvSpPr>
          <p:cNvPr id="3" name="Content Placeholder 2"/>
          <p:cNvSpPr>
            <a:spLocks noGrp="1"/>
          </p:cNvSpPr>
          <p:nvPr>
            <p:ph sz="quarter" idx="13"/>
          </p:nvPr>
        </p:nvSpPr>
        <p:spPr>
          <a:xfrm>
            <a:off x="609600" y="1600200"/>
            <a:ext cx="7924800" cy="1570096"/>
          </a:xfrm>
        </p:spPr>
        <p:txBody>
          <a:bodyPr>
            <a:normAutofit lnSpcReduction="10000"/>
          </a:bodyPr>
          <a:lstStyle/>
          <a:p>
            <a:r>
              <a:rPr lang="en-US" sz="1800" dirty="0" smtClean="0"/>
              <a:t>Hardware needed:</a:t>
            </a:r>
          </a:p>
          <a:p>
            <a:pPr lvl="1"/>
            <a:r>
              <a:rPr lang="en-US" sz="1800" dirty="0" smtClean="0"/>
              <a:t>A PC or a Mac computer</a:t>
            </a:r>
          </a:p>
          <a:p>
            <a:pPr lvl="1"/>
            <a:r>
              <a:rPr lang="en-US" sz="1800" dirty="0" smtClean="0"/>
              <a:t>Keyboard</a:t>
            </a:r>
          </a:p>
          <a:p>
            <a:pPr lvl="1"/>
            <a:r>
              <a:rPr lang="en-US" sz="1800" dirty="0" smtClean="0"/>
              <a:t>Mouse</a:t>
            </a:r>
          </a:p>
          <a:p>
            <a:pPr marL="457200" lvl="1" indent="0">
              <a:buNone/>
            </a:pPr>
            <a:endParaRPr lang="en-US" dirty="0" smtClean="0"/>
          </a:p>
          <a:p>
            <a:pPr lvl="1"/>
            <a:endParaRPr lang="en-US" dirty="0"/>
          </a:p>
        </p:txBody>
      </p:sp>
      <p:sp>
        <p:nvSpPr>
          <p:cNvPr id="4" name="TextBox 3"/>
          <p:cNvSpPr txBox="1"/>
          <p:nvPr/>
        </p:nvSpPr>
        <p:spPr>
          <a:xfrm>
            <a:off x="686741" y="3518370"/>
            <a:ext cx="5390444" cy="1477328"/>
          </a:xfrm>
          <a:prstGeom prst="rect">
            <a:avLst/>
          </a:prstGeom>
          <a:noFill/>
        </p:spPr>
        <p:txBody>
          <a:bodyPr wrap="square" rtlCol="0">
            <a:spAutoFit/>
          </a:bodyPr>
          <a:lstStyle/>
          <a:p>
            <a:pPr marL="285750" indent="-285750">
              <a:buFont typeface="Arial"/>
              <a:buChar char="•"/>
            </a:pPr>
            <a:r>
              <a:rPr lang="en-US" dirty="0" smtClean="0"/>
              <a:t>Software needed</a:t>
            </a:r>
          </a:p>
          <a:p>
            <a:pPr marL="285750" indent="-285750">
              <a:buFont typeface="Arial"/>
              <a:buChar char="•"/>
            </a:pPr>
            <a:endParaRPr lang="en-US" dirty="0"/>
          </a:p>
          <a:p>
            <a:pPr marL="742950" lvl="1" indent="-285750">
              <a:buFont typeface="Arial"/>
              <a:buChar char="•"/>
            </a:pPr>
            <a:r>
              <a:rPr lang="en-US" dirty="0" smtClean="0"/>
              <a:t>Safari, Explorer, or any other internet provider</a:t>
            </a:r>
          </a:p>
          <a:p>
            <a:pPr lvl="1"/>
            <a:endParaRPr lang="en-US" dirty="0" smtClean="0"/>
          </a:p>
          <a:p>
            <a:pPr marL="742950" lvl="1" indent="-285750">
              <a:buFont typeface="Arial"/>
              <a:buChar char="•"/>
            </a:pPr>
            <a:r>
              <a:rPr lang="en-US" dirty="0" smtClean="0"/>
              <a:t>Works or Office to transfer docs would help</a:t>
            </a:r>
            <a:endParaRPr lang="en-US" dirty="0"/>
          </a:p>
        </p:txBody>
      </p:sp>
    </p:spTree>
    <p:extLst>
      <p:ext uri="{BB962C8B-B14F-4D97-AF65-F5344CB8AC3E}">
        <p14:creationId xmlns:p14="http://schemas.microsoft.com/office/powerpoint/2010/main" val="2295727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7238"/>
            <a:ext cx="7924800" cy="1161143"/>
          </a:xfrm>
        </p:spPr>
        <p:txBody>
          <a:bodyPr/>
          <a:lstStyle/>
          <a:p>
            <a:pPr algn="ctr"/>
            <a:r>
              <a:rPr lang="en-US" dirty="0" smtClean="0"/>
              <a:t>Why Use Them?</a:t>
            </a:r>
            <a:endParaRPr lang="en-US" dirty="0"/>
          </a:p>
        </p:txBody>
      </p:sp>
      <p:sp>
        <p:nvSpPr>
          <p:cNvPr id="3" name="Content Placeholder 2"/>
          <p:cNvSpPr>
            <a:spLocks noGrp="1"/>
          </p:cNvSpPr>
          <p:nvPr>
            <p:ph sz="quarter" idx="13"/>
          </p:nvPr>
        </p:nvSpPr>
        <p:spPr>
          <a:xfrm>
            <a:off x="609600" y="1003905"/>
            <a:ext cx="7924800" cy="4801810"/>
          </a:xfrm>
        </p:spPr>
        <p:txBody>
          <a:bodyPr>
            <a:normAutofit fontScale="92500"/>
          </a:bodyPr>
          <a:lstStyle/>
          <a:p>
            <a:pPr marL="0" indent="0">
              <a:buNone/>
            </a:pPr>
            <a:endParaRPr lang="en-US" sz="2400" dirty="0" smtClean="0"/>
          </a:p>
          <a:p>
            <a:pPr marL="0" indent="0">
              <a:buNone/>
            </a:pPr>
            <a:r>
              <a:rPr lang="en-US" sz="2400" dirty="0" smtClean="0"/>
              <a:t>     “Wikis can simplify educators’ work by holding common items together without requiring sophisticated programming knowledge.” (McLeod, Scott, &amp; Chris Lehmann, 2010)  For example, Wikis can help with planning a lesson, putting together different documents, organizing thoughts, and keeping a database and backup for later use.  Teachers can use sites like </a:t>
            </a:r>
            <a:r>
              <a:rPr lang="en-US" sz="2400" dirty="0" err="1" smtClean="0"/>
              <a:t>Wikispaces</a:t>
            </a:r>
            <a:r>
              <a:rPr lang="en-US" sz="2400" dirty="0" smtClean="0"/>
              <a:t> and </a:t>
            </a:r>
            <a:r>
              <a:rPr lang="en-US" sz="2400" dirty="0" err="1" smtClean="0"/>
              <a:t>Wetpaint</a:t>
            </a:r>
            <a:r>
              <a:rPr lang="en-US" sz="2400" dirty="0" smtClean="0"/>
              <a:t> which offers Wikis for them to use at home and in the classroom for lessons.  The book told us that what we can do with Wikis are almost limitless.  Our imagination is the only thing that holds us back or helps us to construct masterpieces.  </a:t>
            </a:r>
          </a:p>
          <a:p>
            <a:pPr marL="0" indent="0">
              <a:buNone/>
            </a:pPr>
            <a:endParaRPr lang="en-US" sz="2400" dirty="0"/>
          </a:p>
          <a:p>
            <a:pPr marL="0" indent="0" algn="ctr">
              <a:buNone/>
            </a:pPr>
            <a:r>
              <a:rPr lang="en-US" sz="2400" dirty="0" smtClean="0"/>
              <a:t>Wikis are easy to set up and use. Just click edit, and start typing. </a:t>
            </a:r>
            <a:r>
              <a:rPr lang="en-US" sz="2400" dirty="0" smtClean="0">
                <a:hlinkClick r:id="rId2"/>
              </a:rPr>
              <a:t>(EX)</a:t>
            </a:r>
            <a:endParaRPr lang="en-US" sz="2400" dirty="0" smtClean="0"/>
          </a:p>
          <a:p>
            <a:pPr marL="457200" lvl="1" indent="0">
              <a:buNone/>
            </a:pPr>
            <a:endParaRPr lang="en-US" sz="1400" dirty="0" smtClean="0"/>
          </a:p>
          <a:p>
            <a:pPr marL="457200" lvl="1" indent="0">
              <a:buNone/>
            </a:pPr>
            <a:endParaRPr lang="en-US" sz="1400" dirty="0" smtClean="0"/>
          </a:p>
        </p:txBody>
      </p:sp>
    </p:spTree>
    <p:extLst>
      <p:ext uri="{BB962C8B-B14F-4D97-AF65-F5344CB8AC3E}">
        <p14:creationId xmlns:p14="http://schemas.microsoft.com/office/powerpoint/2010/main" val="31411027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813933"/>
          </a:xfrm>
        </p:spPr>
        <p:txBody>
          <a:bodyPr/>
          <a:lstStyle/>
          <a:p>
            <a:pPr algn="ctr"/>
            <a:r>
              <a:rPr lang="en-US" dirty="0" smtClean="0"/>
              <a:t>A wiki at work, daily</a:t>
            </a:r>
            <a:endParaRPr lang="en-US" dirty="0"/>
          </a:p>
        </p:txBody>
      </p:sp>
      <p:sp>
        <p:nvSpPr>
          <p:cNvPr id="3" name="Content Placeholder 2"/>
          <p:cNvSpPr>
            <a:spLocks noGrp="1"/>
          </p:cNvSpPr>
          <p:nvPr>
            <p:ph sz="quarter" idx="13"/>
          </p:nvPr>
        </p:nvSpPr>
        <p:spPr>
          <a:xfrm>
            <a:off x="609600" y="1318381"/>
            <a:ext cx="7924800" cy="4396619"/>
          </a:xfrm>
        </p:spPr>
        <p:txBody>
          <a:bodyPr/>
          <a:lstStyle/>
          <a:p>
            <a:r>
              <a:rPr lang="en-US" dirty="0" smtClean="0"/>
              <a:t>Getting started…</a:t>
            </a:r>
          </a:p>
          <a:p>
            <a:r>
              <a:rPr lang="en-US" dirty="0" smtClean="0"/>
              <a:t>First, log onto a computer and gain access to the internet via Explorer, Safari, etc. </a:t>
            </a:r>
          </a:p>
          <a:p>
            <a:r>
              <a:rPr lang="en-US" dirty="0" smtClean="0"/>
              <a:t>Pick a Wiki site that would allow you to complete your work in a manner that best suits you and your teaching style.  </a:t>
            </a:r>
          </a:p>
          <a:p>
            <a:pPr marL="0" indent="0">
              <a:buNone/>
            </a:pPr>
            <a:endParaRPr lang="en-US" dirty="0" smtClean="0"/>
          </a:p>
          <a:p>
            <a:pPr lvl="1"/>
            <a:r>
              <a:rPr lang="en-US" dirty="0" smtClean="0"/>
              <a:t>Lets take a look at </a:t>
            </a:r>
            <a:r>
              <a:rPr lang="en-US" sz="2000" b="1" u="sng" dirty="0" err="1" smtClean="0">
                <a:hlinkClick r:id="rId2"/>
              </a:rPr>
              <a:t>Wetpaint</a:t>
            </a:r>
            <a:r>
              <a:rPr lang="en-US" dirty="0" smtClean="0"/>
              <a:t>, a multimillion dollar Wiki site.</a:t>
            </a:r>
          </a:p>
          <a:p>
            <a:pPr lvl="1"/>
            <a:r>
              <a:rPr lang="en-US" dirty="0" smtClean="0"/>
              <a:t>It is a media platform and wiki hosting site.</a:t>
            </a:r>
          </a:p>
          <a:p>
            <a:pPr lvl="1"/>
            <a:r>
              <a:rPr lang="en-US" dirty="0" smtClean="0"/>
              <a:t>It is easy to edit, and it is edited daily.</a:t>
            </a:r>
            <a:endParaRPr lang="en-US" dirty="0"/>
          </a:p>
        </p:txBody>
      </p:sp>
      <p:pic>
        <p:nvPicPr>
          <p:cNvPr id="4" name="Picture 3" descr="Wetpaint_Logo_2010.png">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6601">
            <a:off x="4997753" y="3185884"/>
            <a:ext cx="3657600" cy="1828800"/>
          </a:xfrm>
          <a:prstGeom prst="rect">
            <a:avLst/>
          </a:prstGeom>
        </p:spPr>
      </p:pic>
    </p:spTree>
    <p:extLst>
      <p:ext uri="{BB962C8B-B14F-4D97-AF65-F5344CB8AC3E}">
        <p14:creationId xmlns:p14="http://schemas.microsoft.com/office/powerpoint/2010/main" val="185272437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 Wiki walk through</a:t>
            </a:r>
            <a:endParaRPr lang="en-US" dirty="0"/>
          </a:p>
        </p:txBody>
      </p:sp>
      <p:sp>
        <p:nvSpPr>
          <p:cNvPr id="3" name="Content Placeholder 2"/>
          <p:cNvSpPr>
            <a:spLocks noGrp="1"/>
          </p:cNvSpPr>
          <p:nvPr>
            <p:ph sz="quarter" idx="13"/>
          </p:nvPr>
        </p:nvSpPr>
        <p:spPr/>
        <p:txBody>
          <a:bodyPr/>
          <a:lstStyle/>
          <a:p>
            <a:pPr algn="ctr"/>
            <a:r>
              <a:rPr lang="en-US" dirty="0" smtClean="0"/>
              <a:t>The Basics</a:t>
            </a:r>
          </a:p>
          <a:p>
            <a:endParaRPr lang="en-US" dirty="0"/>
          </a:p>
          <a:p>
            <a:pPr algn="ctr"/>
            <a:r>
              <a:rPr lang="en-US" dirty="0" smtClean="0"/>
              <a:t>What is a Wiki?</a:t>
            </a:r>
          </a:p>
          <a:p>
            <a:endParaRPr lang="en-US" dirty="0"/>
          </a:p>
          <a:p>
            <a:pPr algn="ctr"/>
            <a:r>
              <a:rPr lang="en-US" dirty="0" smtClean="0"/>
              <a:t>Who Uses a Wiki?</a:t>
            </a:r>
          </a:p>
          <a:p>
            <a:endParaRPr lang="en-US" dirty="0"/>
          </a:p>
          <a:p>
            <a:pPr algn="ctr"/>
            <a:r>
              <a:rPr lang="en-US" dirty="0" smtClean="0"/>
              <a:t>Wiki vs. Blog?</a:t>
            </a:r>
          </a:p>
          <a:p>
            <a:endParaRPr lang="en-US" dirty="0"/>
          </a:p>
          <a:p>
            <a:pPr marL="0" indent="0" algn="ctr">
              <a:buNone/>
            </a:pPr>
            <a:r>
              <a:rPr lang="en-US" dirty="0">
                <a:hlinkClick r:id="rId2"/>
              </a:rPr>
              <a:t>http://</a:t>
            </a:r>
            <a:r>
              <a:rPr lang="en-US" dirty="0" err="1">
                <a:hlinkClick r:id="rId2"/>
              </a:rPr>
              <a:t>www.teachersfirst.com</a:t>
            </a:r>
            <a:r>
              <a:rPr lang="en-US" dirty="0">
                <a:hlinkClick r:id="rId2"/>
              </a:rPr>
              <a:t>/content/wiki/</a:t>
            </a:r>
            <a:endParaRPr lang="en-US" dirty="0"/>
          </a:p>
          <a:p>
            <a:endParaRPr lang="en-US" dirty="0" smtClean="0"/>
          </a:p>
          <a:p>
            <a:endParaRPr lang="en-US" dirty="0"/>
          </a:p>
          <a:p>
            <a:pPr marL="0" indent="0">
              <a:buNone/>
            </a:pPr>
            <a:endParaRPr lang="en-US" dirty="0"/>
          </a:p>
        </p:txBody>
      </p:sp>
      <p:pic>
        <p:nvPicPr>
          <p:cNvPr id="4" name="Picture 3" descr="tf_logo_stroke-1.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1668" y="5550369"/>
            <a:ext cx="3302000" cy="428037"/>
          </a:xfrm>
          <a:prstGeom prst="rect">
            <a:avLst/>
          </a:prstGeom>
        </p:spPr>
      </p:pic>
    </p:spTree>
    <p:extLst>
      <p:ext uri="{BB962C8B-B14F-4D97-AF65-F5344CB8AC3E}">
        <p14:creationId xmlns:p14="http://schemas.microsoft.com/office/powerpoint/2010/main" val="6354389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Used</a:t>
            </a:r>
            <a:endParaRPr lang="en-US" dirty="0"/>
          </a:p>
        </p:txBody>
      </p:sp>
      <p:sp>
        <p:nvSpPr>
          <p:cNvPr id="3" name="Content Placeholder 2"/>
          <p:cNvSpPr>
            <a:spLocks noGrp="1"/>
          </p:cNvSpPr>
          <p:nvPr>
            <p:ph sz="quarter" idx="13"/>
          </p:nvPr>
        </p:nvSpPr>
        <p:spPr/>
        <p:txBody>
          <a:bodyPr/>
          <a:lstStyle/>
          <a:p>
            <a:r>
              <a:rPr lang="en-US" dirty="0" smtClean="0"/>
              <a:t>A Wiki walk through, by Teachers First. </a:t>
            </a:r>
            <a:r>
              <a:rPr lang="en-US" dirty="0">
                <a:hlinkClick r:id="rId2"/>
              </a:rPr>
              <a:t>http://www.teachersfirst.com/content/wiki</a:t>
            </a:r>
            <a:r>
              <a:rPr lang="en-US" dirty="0" smtClean="0">
                <a:hlinkClick r:id="rId2"/>
              </a:rPr>
              <a:t>/</a:t>
            </a:r>
            <a:endParaRPr lang="en-US" dirty="0" smtClean="0"/>
          </a:p>
          <a:p>
            <a:r>
              <a:rPr lang="en-US" dirty="0" smtClean="0"/>
              <a:t>A look at a Wiki site, </a:t>
            </a:r>
            <a:r>
              <a:rPr lang="en-US" dirty="0" err="1" smtClean="0"/>
              <a:t>Wetpaint</a:t>
            </a:r>
            <a:r>
              <a:rPr lang="en-US" dirty="0"/>
              <a:t>. </a:t>
            </a:r>
            <a:r>
              <a:rPr lang="en-US" dirty="0">
                <a:hlinkClick r:id="rId3"/>
              </a:rPr>
              <a:t>http://www.wetpaint.com</a:t>
            </a:r>
            <a:r>
              <a:rPr lang="en-US" dirty="0" smtClean="0">
                <a:hlinkClick r:id="rId3"/>
              </a:rPr>
              <a:t>/</a:t>
            </a:r>
            <a:endParaRPr lang="en-US" dirty="0" smtClean="0"/>
          </a:p>
          <a:p>
            <a:r>
              <a:rPr lang="en-US" dirty="0" smtClean="0"/>
              <a:t>Notes on </a:t>
            </a:r>
            <a:r>
              <a:rPr lang="en-US" dirty="0"/>
              <a:t>Ward Cunningham. </a:t>
            </a:r>
            <a:r>
              <a:rPr lang="en-US" dirty="0">
                <a:hlinkClick r:id="rId4"/>
              </a:rPr>
              <a:t>http://en.wikipedia.org/wiki/</a:t>
            </a:r>
            <a:r>
              <a:rPr lang="en-US" dirty="0" smtClean="0">
                <a:hlinkClick r:id="rId4"/>
              </a:rPr>
              <a:t>Ward_Cunningham</a:t>
            </a:r>
            <a:endParaRPr lang="en-US" dirty="0" smtClean="0"/>
          </a:p>
          <a:p>
            <a:r>
              <a:rPr lang="en-US" dirty="0" smtClean="0"/>
              <a:t>What School Leaders Need to Know About Digital Technology and </a:t>
            </a:r>
            <a:r>
              <a:rPr lang="en-US" dirty="0"/>
              <a:t>Social </a:t>
            </a:r>
            <a:r>
              <a:rPr lang="en-US" dirty="0" smtClean="0"/>
              <a:t>Media. </a:t>
            </a:r>
            <a:r>
              <a:rPr lang="en-US" dirty="0" err="1" smtClean="0"/>
              <a:t>Mclead</a:t>
            </a:r>
            <a:r>
              <a:rPr lang="en-US" dirty="0" smtClean="0"/>
              <a:t>, Scott and Chris Lehmann, San Fran, CA. 2012. </a:t>
            </a:r>
            <a:r>
              <a:rPr lang="en-US" dirty="0">
                <a:hlinkClick r:id="rId5"/>
              </a:rPr>
              <a:t>http://</a:t>
            </a:r>
            <a:r>
              <a:rPr lang="en-US" dirty="0" err="1">
                <a:hlinkClick r:id="rId5"/>
              </a:rPr>
              <a:t>books.google.com</a:t>
            </a:r>
            <a:r>
              <a:rPr lang="en-US" dirty="0">
                <a:hlinkClick r:id="rId5"/>
              </a:rPr>
              <a:t>/</a:t>
            </a:r>
            <a:r>
              <a:rPr lang="en-US" dirty="0" err="1">
                <a:hlinkClick r:id="rId5"/>
              </a:rPr>
              <a:t>books?id</a:t>
            </a:r>
            <a:r>
              <a:rPr lang="en-US" dirty="0">
                <a:hlinkClick r:id="rId5"/>
              </a:rPr>
              <a:t>=FpE4BuXyWXkC&amp;pg=PA14&amp;lpg=PA14&amp;dq=what+school+leaders+need+to+know+about+digital+technologies,+wiki&amp;source=</a:t>
            </a:r>
            <a:r>
              <a:rPr lang="en-US" dirty="0" err="1">
                <a:hlinkClick r:id="rId5"/>
              </a:rPr>
              <a:t>bl&amp;ots</a:t>
            </a:r>
            <a:r>
              <a:rPr lang="en-US" dirty="0">
                <a:hlinkClick r:id="rId5"/>
              </a:rPr>
              <a:t>=</a:t>
            </a:r>
            <a:r>
              <a:rPr lang="en-US" dirty="0" err="1">
                <a:hlinkClick r:id="rId5"/>
              </a:rPr>
              <a:t>FrGjBiHagu&amp;sig</a:t>
            </a:r>
            <a:r>
              <a:rPr lang="en-US" dirty="0">
                <a:hlinkClick r:id="rId5"/>
              </a:rPr>
              <a:t>=JJEj2CSNrWqkBWR3_F5LthijLgY&amp;hl=</a:t>
            </a:r>
            <a:r>
              <a:rPr lang="en-US" dirty="0" err="1">
                <a:hlinkClick r:id="rId5"/>
              </a:rPr>
              <a:t>en&amp;sa</a:t>
            </a:r>
            <a:r>
              <a:rPr lang="en-US" dirty="0">
                <a:hlinkClick r:id="rId5"/>
              </a:rPr>
              <a:t>=</a:t>
            </a:r>
            <a:r>
              <a:rPr lang="en-US" dirty="0" err="1">
                <a:hlinkClick r:id="rId5"/>
              </a:rPr>
              <a:t>X&amp;ei</a:t>
            </a:r>
            <a:r>
              <a:rPr lang="en-US" dirty="0">
                <a:hlinkClick r:id="rId5"/>
              </a:rPr>
              <a:t>=SA_aT9W4AaPs6gHk6anLAg&amp;ved=0CGQQ6AEwBQ#v=</a:t>
            </a:r>
            <a:r>
              <a:rPr lang="en-US" dirty="0" err="1">
                <a:hlinkClick r:id="rId5"/>
              </a:rPr>
              <a:t>onepage&amp;q&amp;f</a:t>
            </a:r>
            <a:r>
              <a:rPr lang="en-US" dirty="0">
                <a:hlinkClick r:id="rId5"/>
              </a:rPr>
              <a:t>=false</a:t>
            </a:r>
            <a:endParaRPr lang="en-US" dirty="0" smtClean="0"/>
          </a:p>
          <a:p>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31166801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175</TotalTime>
  <Words>497</Words>
  <Application>Microsoft Macintosh PowerPoint</Application>
  <PresentationFormat>On-screen Show (4:3)</PresentationFormat>
  <Paragraphs>56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Horizon</vt:lpstr>
      <vt:lpstr>Wiki  Did you know that wiki is Hawaiian for fast?  chapter  2  What School leaders need to know about digital technology and social media   </vt:lpstr>
      <vt:lpstr>Who</vt:lpstr>
      <vt:lpstr>Chapter 2  Summary</vt:lpstr>
      <vt:lpstr>What do you need to make a wiki?</vt:lpstr>
      <vt:lpstr>Why Use Them?</vt:lpstr>
      <vt:lpstr>A wiki at work, daily</vt:lpstr>
      <vt:lpstr>A Wiki walk through</vt:lpstr>
      <vt:lpstr>Resources Used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Wikis  chapter  2  What School leaders need to know about digital technology and social media  </dc:title>
  <dc:creator>Randall, Mr.</dc:creator>
  <cp:lastModifiedBy>Randall, Mr.</cp:lastModifiedBy>
  <cp:revision>16</cp:revision>
  <dcterms:created xsi:type="dcterms:W3CDTF">2012-06-14T16:36:08Z</dcterms:created>
  <dcterms:modified xsi:type="dcterms:W3CDTF">2012-06-14T19:31:24Z</dcterms:modified>
</cp:coreProperties>
</file>